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2"/>
  </p:notesMasterIdLst>
  <p:sldIdLst>
    <p:sldId id="256" r:id="rId6"/>
    <p:sldId id="257" r:id="rId7"/>
    <p:sldId id="259" r:id="rId8"/>
    <p:sldId id="266" r:id="rId9"/>
    <p:sldId id="260" r:id="rId10"/>
    <p:sldId id="261" r:id="rId11"/>
    <p:sldId id="262" r:id="rId12"/>
    <p:sldId id="263" r:id="rId13"/>
    <p:sldId id="268" r:id="rId14"/>
    <p:sldId id="264" r:id="rId15"/>
    <p:sldId id="269" r:id="rId16"/>
    <p:sldId id="270" r:id="rId17"/>
    <p:sldId id="267" r:id="rId18"/>
    <p:sldId id="265" r:id="rId19"/>
    <p:sldId id="274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1" autoAdjust="0"/>
    <p:restoredTop sz="94660"/>
  </p:normalViewPr>
  <p:slideViewPr>
    <p:cSldViewPr snapToGrid="0">
      <p:cViewPr varScale="1">
        <p:scale>
          <a:sx n="84" d="100"/>
          <a:sy n="84" d="100"/>
        </p:scale>
        <p:origin x="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F864A-014C-4704-B9E3-BE4698290F26}" type="datetimeFigureOut">
              <a:rPr lang="en-AU" smtClean="0"/>
              <a:t>13/01/2025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6CB75-4538-43B5-AA00-E7BBB5545A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0415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775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65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772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73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441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257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232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265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50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04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955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AU"/>
              <a:t>Gen Tolhurst - github.com/AusClimateService/plotting_maps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FC8BB-C495-47A1-80F5-0CF71B9127F3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BE8C3-6645-B56B-0D98-215DCD666C9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B0F75-8C9F-49A8-ACD2-7494949A917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65813" y="66421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176828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sClimateService/plotting_map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usClimateService/plotting_maps/blob/main/example_notebooks/FAQ_example_stippling.ipynb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AusClimateService/plotting_maps/blob/main/example_notebooks/FAQ_example_custom_mask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sClimateService/plotting_maps/blob/main/example_notebooks/plotting_and_stats_examples.ipynb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AusClimateService/plotting_maps/blob/main/example_notebooks/FAQ_example_timeseries_stat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usClimateService/plotting_maps/blob/main/example_notebooks/FAQ_example_timeseries_stats.ipyn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usClimateService/plotting_maps/issu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sClimateService/plotting_maps/tree/main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usClimateService/plotting_maps/tree/main/reports" TargetMode="External"/><Relationship Id="rId4" Type="http://schemas.openxmlformats.org/officeDocument/2006/relationships/hyperlink" Target="https://github.com/AusClimateService/plotting_maps/tree/main/example_notebook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usClimateService/plotting_maps/tree/main?tab=readme-ov-file#faqs" TargetMode="External"/><Relationship Id="rId3" Type="http://schemas.openxmlformats.org/officeDocument/2006/relationships/hyperlink" Target="https://github.com/AusClimateService/plotting_maps/blob/main/acs_plotting_maps.py" TargetMode="External"/><Relationship Id="rId7" Type="http://schemas.openxmlformats.org/officeDocument/2006/relationships/hyperlink" Target="https://github.com/AusClimateService/plotting_maps/tree/main?tab=readme-ov-file#getting-started" TargetMode="External"/><Relationship Id="rId12" Type="http://schemas.openxmlformats.org/officeDocument/2006/relationships/hyperlink" Target="https://github.com/AusClimateService/plotting_maps/issu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usClimateService/plotting_maps/tree/main?tab=readme-ov-file#plotting_maps" TargetMode="External"/><Relationship Id="rId11" Type="http://schemas.openxmlformats.org/officeDocument/2006/relationships/hyperlink" Target="https://github.com/AusClimateService/plotting_maps/tree/main/reports" TargetMode="External"/><Relationship Id="rId5" Type="http://schemas.openxmlformats.org/officeDocument/2006/relationships/hyperlink" Target="https://github.com/aus-ref-clim-data-nci/shapefiles" TargetMode="External"/><Relationship Id="rId10" Type="http://schemas.openxmlformats.org/officeDocument/2006/relationships/hyperlink" Target="https://github.com/AusClimateService/plotting_maps/tree/main/example_notebooks" TargetMode="External"/><Relationship Id="rId4" Type="http://schemas.openxmlformats.org/officeDocument/2006/relationships/hyperlink" Target="https://github.com/AusClimateService/plotting_maps/blob/main/acs_area_statistics.py" TargetMode="External"/><Relationship Id="rId9" Type="http://schemas.openxmlformats.org/officeDocument/2006/relationships/hyperlink" Target="https://github.com/AusClimateService/plotting_maps/tree/main?tab=readme-ov-file#whats-possibl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s://github.com/AusClimateService/plotting_maps/blob/main/reports/story_map_plots.ipynb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hyperlink" Target="https://github.com/AusClimateService/plotting_maps/blob/main/example_notebooks/multi_plots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usClimateService/plotting_maps/blob/main/example_notebooks/acs_plotting_maps_examples.ipynb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github.com/AusClimateService/plotting_maps/blob/main/example_notebooks/FAQ_example_TCs.ipynb" TargetMode="External"/><Relationship Id="rId4" Type="http://schemas.openxmlformats.org/officeDocument/2006/relationships/hyperlink" Target="https://github.com/AusClimateService/plotting_maps/tree/main?tab=readme-ov-file#can-i-plot-antarctica-or-other-non-australian-areas-of-the-world" TargetMode="Externa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m365-my.sharepoint.com/:w:/g/personal/amy_walsh_bom_gov_au/EU0i7YY8nlNHrFo3shk35nwBbl-0A4gFqG9QyxKajo2l1A" TargetMode="External"/><Relationship Id="rId4" Type="http://schemas.openxmlformats.org/officeDocument/2006/relationships/hyperlink" Target="https://www.ipcc.ch/site/assets/uploads/2022/09/IPCC_AR6_WGI_VisualStyleGuide_2022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AusClimateService/plotting_maps/blob/main/example_notebooks/ensemble-table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usClimateService/hazards-drought/blob/main/percentiles/plot_percentile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ustralia with different colors of the same map&#10;&#10;Description automatically generated">
            <a:extLst>
              <a:ext uri="{FF2B5EF4-FFF2-40B4-BE49-F238E27FC236}">
                <a16:creationId xmlns:a16="http://schemas.microsoft.com/office/drawing/2014/main" id="{1B6A5E53-718D-A2A1-58BC-57C0C3F578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9" b="499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49AFA-D323-B98A-F3B6-6DE599C10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5508730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AU" sz="6600" dirty="0"/>
              <a:t>ACS hazard maps and stats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7C5CE-C757-FA97-0CD5-38BB1E982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8" y="4629234"/>
            <a:ext cx="5508729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AU" sz="1500" dirty="0">
                <a:hlinkClick r:id="rId3"/>
              </a:rPr>
              <a:t>https://github.com/AusClimateService/plotting_maps</a:t>
            </a:r>
            <a:endParaRPr lang="en-AU" sz="1500" dirty="0"/>
          </a:p>
          <a:p>
            <a:pPr algn="l"/>
            <a:r>
              <a:rPr lang="en-AU" sz="2000" dirty="0"/>
              <a:t>Summary of Gen Tolhurst’s Python resources for ACS Hazards</a:t>
            </a:r>
          </a:p>
          <a:p>
            <a:pPr algn="l"/>
            <a:r>
              <a:rPr lang="en-AU" sz="2000" dirty="0"/>
              <a:t>(May 2024 – Jan 2025)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DF2C7-332E-D792-7778-4E3CBFE1B872}"/>
              </a:ext>
            </a:extLst>
          </p:cNvPr>
          <p:cNvSpPr txBox="1"/>
          <p:nvPr/>
        </p:nvSpPr>
        <p:spPr>
          <a:xfrm>
            <a:off x="10934200" y="6393120"/>
            <a:ext cx="125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hlinkClick r:id="rId4"/>
              </a:rPr>
              <a:t>[</a:t>
            </a:r>
            <a:r>
              <a:rPr lang="en-AU" sz="1400" dirty="0" err="1">
                <a:hlinkClick r:id="rId4"/>
              </a:rPr>
              <a:t>github</a:t>
            </a:r>
            <a:r>
              <a:rPr lang="en-AU" sz="1400" dirty="0">
                <a:hlinkClick r:id="rId4"/>
              </a:rPr>
              <a:t> link] </a:t>
            </a:r>
            <a:endParaRPr lang="en-AU" sz="14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9B0BC88-2D92-15B0-6785-AA827E094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312695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52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A1E4E-86DF-A867-17B8-63080D25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Area Statistics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1AB7-9E20-FAC3-2976-2AF123FB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2421" cy="4351338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Summarise hazard data with many statistics including:</a:t>
            </a:r>
          </a:p>
          <a:p>
            <a:pPr lvl="1"/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'mean’,</a:t>
            </a:r>
          </a:p>
          <a:p>
            <a:pPr lvl="1"/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'median’,</a:t>
            </a:r>
          </a:p>
          <a:p>
            <a:pPr lvl="1"/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'mode’,</a:t>
            </a:r>
          </a:p>
          <a:p>
            <a:pPr lvl="1"/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'min’,</a:t>
            </a:r>
          </a:p>
          <a:p>
            <a:pPr lvl="1"/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'max’,</a:t>
            </a:r>
          </a:p>
          <a:p>
            <a:pPr lvl="1"/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'sum’,</a:t>
            </a:r>
          </a:p>
          <a:p>
            <a:pPr lvl="1"/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'std’,</a:t>
            </a:r>
          </a:p>
          <a:p>
            <a:pPr lvl="1"/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'var’,</a:t>
            </a:r>
          </a:p>
          <a:p>
            <a:pPr lvl="1"/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'proportions’,</a:t>
            </a:r>
          </a:p>
          <a:p>
            <a:pPr lvl="1"/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'p10', and 'p90' (any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pxx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where xx is between 0 and 100).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43DDE49E-2AF2-F55B-042B-0837A06F8D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0306" y="2533242"/>
            <a:ext cx="6741694" cy="318667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321F8B-7668-D044-66FE-2D7DFE9C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372853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960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972B-6649-CEB1-121B-6EF2D4D2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Stats for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3D94A-A655-1269-F645-E6B4499F1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0884" cy="4351338"/>
          </a:xfrm>
        </p:spPr>
        <p:txBody>
          <a:bodyPr/>
          <a:lstStyle/>
          <a:p>
            <a:r>
              <a:rPr lang="en-AU" dirty="0"/>
              <a:t>Different data types need different statistical functions</a:t>
            </a:r>
          </a:p>
          <a:p>
            <a:r>
              <a:rPr lang="en-AU" dirty="0"/>
              <a:t>Data types considered include:</a:t>
            </a:r>
          </a:p>
          <a:p>
            <a:pPr lvl="1"/>
            <a:r>
              <a:rPr lang="en-AU" dirty="0"/>
              <a:t>Numerical</a:t>
            </a:r>
          </a:p>
          <a:p>
            <a:pPr lvl="1"/>
            <a:r>
              <a:rPr lang="en-AU" dirty="0"/>
              <a:t>Continuous</a:t>
            </a:r>
          </a:p>
          <a:p>
            <a:pPr lvl="1"/>
            <a:r>
              <a:rPr lang="en-AU" dirty="0"/>
              <a:t>Ordinal</a:t>
            </a:r>
          </a:p>
          <a:p>
            <a:pPr lvl="1"/>
            <a:r>
              <a:rPr lang="en-AU" dirty="0"/>
              <a:t>Categorical</a:t>
            </a:r>
          </a:p>
          <a:p>
            <a:pPr lvl="1"/>
            <a:r>
              <a:rPr lang="en-AU" dirty="0"/>
              <a:t>Non-finite (</a:t>
            </a:r>
            <a:r>
              <a:rPr lang="en-AU" dirty="0" err="1"/>
              <a:t>NaN</a:t>
            </a:r>
            <a:r>
              <a:rPr lang="en-AU" dirty="0"/>
              <a:t>, inf, etc)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9C4E9CD-DDC6-041B-DDCF-6C4D7D25B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93306" y="527004"/>
            <a:ext cx="5598694" cy="580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A5C1EB-E129-7214-BBF8-0283ACB5D98F}"/>
              </a:ext>
            </a:extLst>
          </p:cNvPr>
          <p:cNvSpPr txBox="1"/>
          <p:nvPr/>
        </p:nvSpPr>
        <p:spPr>
          <a:xfrm>
            <a:off x="7148945" y="6211669"/>
            <a:ext cx="5214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[</a:t>
            </a:r>
            <a:r>
              <a:rPr lang="en-AU" dirty="0" err="1">
                <a:hlinkClick r:id="rId3"/>
              </a:rPr>
              <a:t>github</a:t>
            </a:r>
            <a:r>
              <a:rPr lang="en-AU" dirty="0">
                <a:hlinkClick r:id="rId3"/>
              </a:rPr>
              <a:t> link]</a:t>
            </a:r>
            <a:r>
              <a:rPr lang="en-AU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A12D0-CA37-C3A8-26B5-65178612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601453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1923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82A8-675C-0CE2-CB1C-BD8E2CA9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series for any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45EA1-D431-1D27-B209-C2B106D2F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4861" cy="4351338"/>
          </a:xfrm>
        </p:spPr>
        <p:txBody>
          <a:bodyPr/>
          <a:lstStyle/>
          <a:p>
            <a:r>
              <a:rPr lang="en-AU" dirty="0"/>
              <a:t>Use </a:t>
            </a:r>
            <a:r>
              <a:rPr lang="en-AU" dirty="0" err="1"/>
              <a:t>acs_regional_stats</a:t>
            </a:r>
            <a:r>
              <a:rPr lang="en-AU" dirty="0"/>
              <a:t> to extract area averaged time series for any area</a:t>
            </a:r>
          </a:p>
          <a:p>
            <a:pPr lvl="1"/>
            <a:r>
              <a:rPr lang="en-AU" dirty="0"/>
              <a:t>Default is NCRA regions</a:t>
            </a:r>
          </a:p>
          <a:p>
            <a:pPr lvl="1"/>
            <a:r>
              <a:rPr lang="en-AU" dirty="0"/>
              <a:t>Here’s a snapshot for a list of LGAs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C34D5D36-083E-3314-777B-4B0ECA86BE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148"/>
          <a:stretch/>
        </p:blipFill>
        <p:spPr>
          <a:xfrm>
            <a:off x="6413500" y="2394700"/>
            <a:ext cx="5778500" cy="378226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4780CAB-DBAA-E364-A220-200303CC4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3642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35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E2C0-B8C4-63DF-9D62-6E3D0A19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Multidimensional area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07570-CCE6-84CD-8B6F-A5C60C8DC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8425" cy="4351338"/>
          </a:xfrm>
        </p:spPr>
        <p:txBody>
          <a:bodyPr/>
          <a:lstStyle/>
          <a:p>
            <a:r>
              <a:rPr lang="en-AU" dirty="0"/>
              <a:t>Extract area averaged daily time series from many files</a:t>
            </a:r>
          </a:p>
          <a:p>
            <a:r>
              <a:rPr lang="en-AU" dirty="0"/>
              <a:t>Create </a:t>
            </a:r>
            <a:r>
              <a:rPr lang="en-AU" dirty="0" err="1"/>
              <a:t>climatologies</a:t>
            </a:r>
            <a:endParaRPr lang="en-AU" dirty="0"/>
          </a:p>
          <a:p>
            <a:r>
              <a:rPr lang="en-AU" dirty="0"/>
              <a:t>Compare ensemble members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47768-A8DB-991F-A2EF-C9AC8107B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347" y="3290219"/>
            <a:ext cx="4391191" cy="3383010"/>
          </a:xfrm>
          <a:prstGeom prst="rect">
            <a:avLst/>
          </a:prstGeom>
        </p:spPr>
      </p:pic>
      <p:pic>
        <p:nvPicPr>
          <p:cNvPr id="5" name="Picture 4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7EAAF982-579D-5B68-1DBF-EEFF067AF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675" y="-3175"/>
            <a:ext cx="4391191" cy="3293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AD50AA-B2C6-10E2-F316-BD6C313D3DCD}"/>
              </a:ext>
            </a:extLst>
          </p:cNvPr>
          <p:cNvSpPr txBox="1"/>
          <p:nvPr/>
        </p:nvSpPr>
        <p:spPr>
          <a:xfrm>
            <a:off x="8107680" y="6502718"/>
            <a:ext cx="1696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[</a:t>
            </a:r>
            <a:r>
              <a:rPr lang="en-AU" dirty="0" err="1">
                <a:hlinkClick r:id="rId4"/>
              </a:rPr>
              <a:t>github</a:t>
            </a:r>
            <a:r>
              <a:rPr lang="en-AU" dirty="0">
                <a:hlinkClick r:id="rId4"/>
              </a:rPr>
              <a:t> link]</a:t>
            </a:r>
            <a:endParaRPr lang="en-AU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3BF52A-CF5A-4AA5-76C8-6812FC85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577389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9922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5CBA-814A-AF0A-ED2B-DF6707C2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Recent improvements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1B2DD-31A9-424B-9FEE-874F19144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1901" cy="4351338"/>
          </a:xfrm>
        </p:spPr>
        <p:txBody>
          <a:bodyPr/>
          <a:lstStyle/>
          <a:p>
            <a:r>
              <a:rPr lang="en-AU" dirty="0"/>
              <a:t>Faster</a:t>
            </a:r>
          </a:p>
          <a:p>
            <a:r>
              <a:rPr lang="en-AU" dirty="0"/>
              <a:t>Rotated and alternating ticks</a:t>
            </a:r>
          </a:p>
          <a:p>
            <a:r>
              <a:rPr lang="en-AU" dirty="0"/>
              <a:t>Memory management for area stats</a:t>
            </a:r>
          </a:p>
          <a:p>
            <a:r>
              <a:rPr lang="en-AU" dirty="0"/>
              <a:t>Any </a:t>
            </a:r>
            <a:r>
              <a:rPr lang="en-AU" dirty="0" err="1"/>
              <a:t>mxn</a:t>
            </a:r>
            <a:r>
              <a:rPr lang="en-AU" dirty="0"/>
              <a:t> arrangement</a:t>
            </a:r>
          </a:p>
        </p:txBody>
      </p:sp>
      <p:pic>
        <p:nvPicPr>
          <p:cNvPr id="2050" name="Picture 2" descr="Business Process Improvement: 5 Signs Your Org Could Benefit">
            <a:extLst>
              <a:ext uri="{FF2B5EF4-FFF2-40B4-BE49-F238E27FC236}">
                <a16:creationId xmlns:a16="http://schemas.microsoft.com/office/drawing/2014/main" id="{CB0DC517-93A5-78B6-1D52-11691C814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1901" y="1409700"/>
            <a:ext cx="5880099" cy="4351338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02CEC5E-5890-5FE8-D4F8-F2CDAB0E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57075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1077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C23D2-2A95-0A2C-9A66-31F10A2D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AU" dirty="0"/>
              <a:t>More to do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3FF4-5F33-E6EC-2C95-8E9C2F77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9441" cy="4351338"/>
          </a:xfrm>
        </p:spPr>
        <p:txBody>
          <a:bodyPr>
            <a:normAutofit/>
          </a:bodyPr>
          <a:lstStyle/>
          <a:p>
            <a:r>
              <a:rPr lang="en-AU" sz="2400" dirty="0"/>
              <a:t>Increase automation</a:t>
            </a:r>
          </a:p>
          <a:p>
            <a:r>
              <a:rPr lang="en-AU" sz="2400" dirty="0"/>
              <a:t>Data management</a:t>
            </a:r>
          </a:p>
          <a:p>
            <a:r>
              <a:rPr lang="en-AU" sz="2400" dirty="0"/>
              <a:t>Better plotting for non-Australia-wide plots</a:t>
            </a:r>
          </a:p>
          <a:p>
            <a:r>
              <a:rPr lang="en-AU" sz="2400" dirty="0"/>
              <a:t>Enable parallelisation</a:t>
            </a:r>
          </a:p>
          <a:p>
            <a:r>
              <a:rPr lang="en-AU" sz="2400" dirty="0" err="1"/>
              <a:t>mxn</a:t>
            </a:r>
            <a:r>
              <a:rPr lang="en-AU" sz="2400" dirty="0"/>
              <a:t> plots with different colour scales </a:t>
            </a:r>
          </a:p>
          <a:p>
            <a:r>
              <a:rPr lang="en-AU" sz="2400" dirty="0"/>
              <a:t>Increase functionality </a:t>
            </a:r>
          </a:p>
          <a:p>
            <a:r>
              <a:rPr lang="en-AU" sz="2400" dirty="0"/>
              <a:t>Release “version”</a:t>
            </a:r>
          </a:p>
          <a:p>
            <a:r>
              <a:rPr lang="en-AU" sz="2400" dirty="0">
                <a:hlinkClick r:id="rId2"/>
              </a:rPr>
              <a:t>Make your own suggestions</a:t>
            </a:r>
            <a:r>
              <a:rPr lang="en-AU" sz="2400" dirty="0"/>
              <a:t>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Lightbulb and gear with solid fill">
            <a:extLst>
              <a:ext uri="{FF2B5EF4-FFF2-40B4-BE49-F238E27FC236}">
                <a16:creationId xmlns:a16="http://schemas.microsoft.com/office/drawing/2014/main" id="{ABD8AC7C-38F6-2ED8-0322-D846C782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5769BB0-3AC0-A1DC-2A1B-5BE4D874B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974432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39286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5243A-EA33-3F05-D6D9-2B1155BE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086" y="1284922"/>
            <a:ext cx="7380914" cy="5367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7B3BB-1D39-9CB4-D475-E798E9E9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more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38208-149F-1FA6-7969-B912AA397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8300" cy="4351338"/>
          </a:xfrm>
        </p:spPr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Readme</a:t>
            </a:r>
            <a:endParaRPr lang="en-AU" dirty="0"/>
          </a:p>
          <a:p>
            <a:r>
              <a:rPr lang="en-AU" dirty="0">
                <a:hlinkClick r:id="rId4"/>
              </a:rPr>
              <a:t>Examples</a:t>
            </a:r>
            <a:endParaRPr lang="en-AU" dirty="0"/>
          </a:p>
          <a:p>
            <a:r>
              <a:rPr lang="en-AU" dirty="0">
                <a:hlinkClick r:id="rId5"/>
              </a:rPr>
              <a:t>Reports</a:t>
            </a:r>
            <a:endParaRPr lang="en-AU" dirty="0"/>
          </a:p>
          <a:p>
            <a:r>
              <a:rPr lang="en-AU" dirty="0"/>
              <a:t>Docstrings</a:t>
            </a:r>
          </a:p>
          <a:p>
            <a:r>
              <a:rPr lang="en-AU" dirty="0"/>
              <a:t>Your colleagues – this has been a team effort and collaboration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F504DEA-BE98-5962-8D27-A9F65D0E6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697705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486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59F6E-9BDF-3074-0F26-0BA1589F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Achievements/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3A771-4205-769A-8F72-63C3DA2B1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4840" cy="4351338"/>
          </a:xfrm>
        </p:spPr>
        <p:txBody>
          <a:bodyPr>
            <a:normAutofit/>
          </a:bodyPr>
          <a:lstStyle/>
          <a:p>
            <a:r>
              <a:rPr lang="en-AU" sz="1600" b="1" dirty="0"/>
              <a:t>Reinforce relationships </a:t>
            </a:r>
            <a:r>
              <a:rPr lang="en-AU" sz="1600" dirty="0"/>
              <a:t>with ABS by providing time series data (July 2024)</a:t>
            </a:r>
          </a:p>
          <a:p>
            <a:r>
              <a:rPr lang="en-AU" sz="1600" b="1" dirty="0"/>
              <a:t>Reinforce trust and reliability </a:t>
            </a:r>
            <a:r>
              <a:rPr lang="en-AU" sz="1600" dirty="0"/>
              <a:t>of our science to government ministers through presenting consistent and branded maps for briefing (August 2024)</a:t>
            </a:r>
          </a:p>
          <a:p>
            <a:r>
              <a:rPr lang="en-AU" sz="1600" b="1" dirty="0"/>
              <a:t>Enable easier interpretation and comparison </a:t>
            </a:r>
            <a:r>
              <a:rPr lang="en-AU" sz="1600" dirty="0"/>
              <a:t>through consistent maps for Climate hazards report (Sep 2024)</a:t>
            </a:r>
          </a:p>
          <a:p>
            <a:r>
              <a:rPr lang="en-AU" sz="1600" b="1" dirty="0"/>
              <a:t>Improved accessibility </a:t>
            </a:r>
            <a:r>
              <a:rPr lang="en-AU" sz="1600" dirty="0"/>
              <a:t>through developing colourblind friendly colormaps </a:t>
            </a:r>
          </a:p>
          <a:p>
            <a:r>
              <a:rPr lang="en-AU" sz="1600" b="1" dirty="0"/>
              <a:t>Align visualisations </a:t>
            </a:r>
            <a:r>
              <a:rPr lang="en-AU" sz="1600" dirty="0"/>
              <a:t>with ACS guidelines (Sep 2024)</a:t>
            </a:r>
          </a:p>
          <a:p>
            <a:r>
              <a:rPr lang="en-AU" sz="1600" b="1" dirty="0"/>
              <a:t>Maps celebrated </a:t>
            </a:r>
            <a:r>
              <a:rPr lang="en-AU" sz="1600" dirty="0"/>
              <a:t>in Vicki Woodburn’s ACS “visual of the week” (Oct 2024)</a:t>
            </a:r>
          </a:p>
          <a:p>
            <a:r>
              <a:rPr lang="en-AU" sz="1600" dirty="0"/>
              <a:t>Apply functions to plot figures for </a:t>
            </a:r>
            <a:r>
              <a:rPr lang="en-AU" sz="1600" b="1" dirty="0"/>
              <a:t>scientific publications </a:t>
            </a:r>
            <a:r>
              <a:rPr lang="en-AU" sz="1600" dirty="0"/>
              <a:t>(Oct 2024)</a:t>
            </a:r>
          </a:p>
          <a:p>
            <a:r>
              <a:rPr lang="en-AU" sz="1600" b="1" dirty="0"/>
              <a:t>Improved efficiency </a:t>
            </a:r>
            <a:r>
              <a:rPr lang="en-AU" sz="1600" dirty="0"/>
              <a:t>of scientists by providing easy-to-use and flexible code</a:t>
            </a:r>
          </a:p>
          <a:p>
            <a:r>
              <a:rPr lang="en-AU" sz="1600" b="1" dirty="0"/>
              <a:t>Wide uptake of code </a:t>
            </a:r>
            <a:r>
              <a:rPr lang="en-AU" sz="1600" dirty="0"/>
              <a:t>from many hazard teams and positive feedback</a:t>
            </a:r>
          </a:p>
          <a:p>
            <a:r>
              <a:rPr lang="en-AU" sz="1600" b="1" dirty="0"/>
              <a:t>Provide expertise </a:t>
            </a:r>
            <a:r>
              <a:rPr lang="en-AU" sz="1600" dirty="0"/>
              <a:t>to Data61 for INDRA Hazard Portal (Dec 2024)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53082B-4C1F-10CF-F4D0-798EB0450A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6147" y="20887"/>
            <a:ext cx="4631188" cy="281165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886E-D92D-C6C9-9933-7D14A05337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401" y="2847333"/>
            <a:ext cx="3957934" cy="401066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E3C6C3-817E-E31F-3F81-5BE1C65B4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08947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517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CF42A-9802-3E68-5714-6D1ABA63C2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55411"/>
            <a:ext cx="2677331" cy="3534431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B345D-4E30-5369-8A12-087AFED0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Outputs delivered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E1695-2D23-6D9E-8CAD-E403CAA33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62383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b="1" dirty="0"/>
              <a:t>DCCEEW briefing </a:t>
            </a:r>
            <a:r>
              <a:rPr lang="en-AU" sz="2800" dirty="0"/>
              <a:t>maps and stats (July 2024)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b="1" dirty="0"/>
              <a:t>ABS request </a:t>
            </a:r>
            <a:r>
              <a:rPr lang="en-AU" sz="2800" dirty="0"/>
              <a:t>for time series at points (July 2024)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b="1" dirty="0"/>
              <a:t>Climate Hazards Overview report </a:t>
            </a:r>
            <a:r>
              <a:rPr lang="en-AU" sz="2800" dirty="0"/>
              <a:t>(Sep 2024)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b="1" dirty="0"/>
              <a:t>ACS story map </a:t>
            </a:r>
            <a:r>
              <a:rPr lang="en-AU" dirty="0"/>
              <a:t>plots (Oct 2024)</a:t>
            </a:r>
            <a:endParaRPr lang="en-AU" sz="2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b="1" dirty="0"/>
              <a:t>INDRA Portal </a:t>
            </a:r>
            <a:r>
              <a:rPr lang="en-AU" dirty="0"/>
              <a:t>prototypes and advice </a:t>
            </a:r>
            <a:r>
              <a:rPr lang="en-AU" sz="2800" dirty="0"/>
              <a:t>(Nov 2024)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/>
              <a:t>Hazard ensemble </a:t>
            </a:r>
            <a:r>
              <a:rPr lang="en-AU" sz="2800" b="1" dirty="0"/>
              <a:t>heatmaps</a:t>
            </a:r>
            <a:r>
              <a:rPr lang="en-AU" sz="2800" dirty="0"/>
              <a:t> data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/>
              <a:t>Detailed </a:t>
            </a:r>
            <a:r>
              <a:rPr lang="en-AU" sz="2800" b="1" dirty="0"/>
              <a:t>documentation</a:t>
            </a:r>
            <a:r>
              <a:rPr lang="en-AU" sz="2800" dirty="0"/>
              <a:t> and easy-to-use and flexible </a:t>
            </a:r>
            <a:r>
              <a:rPr lang="en-AU" sz="2800" b="1" dirty="0"/>
              <a:t>functions</a:t>
            </a:r>
            <a:r>
              <a:rPr lang="en-AU" sz="2800" dirty="0"/>
              <a:t> freely available to all</a:t>
            </a:r>
            <a:endParaRPr lang="en-AU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0AEFB246-F100-CDF5-8C02-C4EF186B25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453" y="643662"/>
            <a:ext cx="3866147" cy="245500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DA0A9-9A0B-E4EF-E697-FDFBED262C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9104" y="3553739"/>
            <a:ext cx="5762384" cy="325574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5203C-B03D-8596-200B-52B1D796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445042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222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CAD447-B244-3495-809A-055A98E292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7397" y="0"/>
            <a:ext cx="40046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85136B-B016-5588-6EC4-B677C586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47907-AA52-7F41-B2EA-7867FACE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6483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dirty="0"/>
              <a:t>Python module for </a:t>
            </a:r>
            <a:r>
              <a:rPr lang="en-AU" dirty="0">
                <a:hlinkClick r:id="rId3"/>
              </a:rPr>
              <a:t>plotting</a:t>
            </a:r>
            <a:r>
              <a:rPr lang="en-AU" dirty="0"/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dirty="0"/>
              <a:t>Python module for </a:t>
            </a:r>
            <a:r>
              <a:rPr lang="en-AU" dirty="0">
                <a:hlinkClick r:id="rId4"/>
              </a:rPr>
              <a:t>area-averaged statistics 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dirty="0">
                <a:hlinkClick r:id="rId5"/>
              </a:rPr>
              <a:t>Masks (shapefiles</a:t>
            </a:r>
            <a:r>
              <a:rPr lang="en-AU" dirty="0"/>
              <a:t>) for Australian regions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dirty="0"/>
              <a:t>Detailed </a:t>
            </a:r>
            <a:r>
              <a:rPr lang="en-AU" dirty="0">
                <a:hlinkClick r:id="rId6"/>
              </a:rPr>
              <a:t>documentation</a:t>
            </a:r>
            <a:r>
              <a:rPr lang="en-AU" dirty="0"/>
              <a:t> including </a:t>
            </a:r>
            <a:r>
              <a:rPr lang="en-AU" dirty="0">
                <a:hlinkClick r:id="rId7"/>
              </a:rPr>
              <a:t>Getting Started </a:t>
            </a:r>
            <a:r>
              <a:rPr lang="en-AU" dirty="0"/>
              <a:t>guide, </a:t>
            </a:r>
            <a:r>
              <a:rPr lang="en-AU" dirty="0">
                <a:hlinkClick r:id="rId8"/>
              </a:rPr>
              <a:t>FAQs</a:t>
            </a:r>
            <a:r>
              <a:rPr lang="en-AU" dirty="0"/>
              <a:t>, and examples of </a:t>
            </a:r>
            <a:r>
              <a:rPr lang="en-AU" dirty="0">
                <a:hlinkClick r:id="rId9"/>
              </a:rPr>
              <a:t>what’s possible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dirty="0"/>
              <a:t>Jupyter notebooks of </a:t>
            </a:r>
            <a:r>
              <a:rPr lang="en-AU" dirty="0">
                <a:hlinkClick r:id="rId10"/>
              </a:rPr>
              <a:t>examples</a:t>
            </a:r>
            <a:r>
              <a:rPr lang="en-AU" dirty="0"/>
              <a:t> and code for </a:t>
            </a:r>
            <a:r>
              <a:rPr lang="en-AU" dirty="0">
                <a:hlinkClick r:id="rId11"/>
              </a:rPr>
              <a:t>reports and requests</a:t>
            </a:r>
            <a:r>
              <a:rPr lang="en-AU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dirty="0"/>
              <a:t>Development </a:t>
            </a:r>
            <a:r>
              <a:rPr lang="en-AU" dirty="0">
                <a:hlinkClick r:id="rId12"/>
              </a:rPr>
              <a:t>issues</a:t>
            </a:r>
            <a:r>
              <a:rPr lang="en-AU" dirty="0"/>
              <a:t> for past and future improvements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ADF4EE-63E0-0686-EDF4-23E78F7610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457074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882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39B5-16A6-3002-51EA-7C19C8D5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Consistently plot many hazards</a:t>
            </a:r>
          </a:p>
        </p:txBody>
      </p:sp>
      <p:pic>
        <p:nvPicPr>
          <p:cNvPr id="23" name="Content Placeholder 22" descr="A map of australia with pink and purple squares&#10;&#10;Description automatically generated">
            <a:extLst>
              <a:ext uri="{FF2B5EF4-FFF2-40B4-BE49-F238E27FC236}">
                <a16:creationId xmlns:a16="http://schemas.microsoft.com/office/drawing/2014/main" id="{FFF5D586-C01C-B661-3E87-57D87CE15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6281" y="1897909"/>
            <a:ext cx="2743206" cy="2057404"/>
          </a:xfrm>
        </p:spPr>
      </p:pic>
      <p:pic>
        <p:nvPicPr>
          <p:cNvPr id="27" name="Picture 26" descr="A map of australia with different colored areas&#10;&#10;Description automatically generated">
            <a:extLst>
              <a:ext uri="{FF2B5EF4-FFF2-40B4-BE49-F238E27FC236}">
                <a16:creationId xmlns:a16="http://schemas.microsoft.com/office/drawing/2014/main" id="{3F51CBEF-7468-2FBA-88C6-33E042AD86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7900" y="4333329"/>
            <a:ext cx="2738349" cy="1825567"/>
          </a:xfrm>
          <a:prstGeom prst="rect">
            <a:avLst/>
          </a:prstGeom>
        </p:spPr>
      </p:pic>
      <p:pic>
        <p:nvPicPr>
          <p:cNvPr id="31" name="Picture 30" descr="A map of australia with different colored areas&#10;&#10;Description automatically generated">
            <a:extLst>
              <a:ext uri="{FF2B5EF4-FFF2-40B4-BE49-F238E27FC236}">
                <a16:creationId xmlns:a16="http://schemas.microsoft.com/office/drawing/2014/main" id="{8F8F2D68-6DFB-831E-906E-C2E7BC1954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5" y="1897909"/>
            <a:ext cx="2743206" cy="2057404"/>
          </a:xfrm>
          <a:prstGeom prst="rect">
            <a:avLst/>
          </a:prstGeom>
        </p:spPr>
      </p:pic>
      <p:pic>
        <p:nvPicPr>
          <p:cNvPr id="33" name="Picture 32" descr="A map of australia with a graph&#10;&#10;Description automatically generated">
            <a:extLst>
              <a:ext uri="{FF2B5EF4-FFF2-40B4-BE49-F238E27FC236}">
                <a16:creationId xmlns:a16="http://schemas.microsoft.com/office/drawing/2014/main" id="{A312DC10-3DEA-EF53-EDBC-5D67AC6E4F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5" y="4217410"/>
            <a:ext cx="2743206" cy="2057404"/>
          </a:xfrm>
          <a:prstGeom prst="rect">
            <a:avLst/>
          </a:prstGeom>
        </p:spPr>
      </p:pic>
      <p:pic>
        <p:nvPicPr>
          <p:cNvPr id="35" name="Picture 34" descr="A map of australia with a graph&#10;&#10;Description automatically generated">
            <a:extLst>
              <a:ext uri="{FF2B5EF4-FFF2-40B4-BE49-F238E27FC236}">
                <a16:creationId xmlns:a16="http://schemas.microsoft.com/office/drawing/2014/main" id="{360F0111-14F2-8C04-CD69-D3C9C5BC82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918" y="4217410"/>
            <a:ext cx="2743206" cy="2057404"/>
          </a:xfrm>
          <a:prstGeom prst="rect">
            <a:avLst/>
          </a:prstGeom>
        </p:spPr>
      </p:pic>
      <p:pic>
        <p:nvPicPr>
          <p:cNvPr id="37" name="Picture 36" descr="A map of australia with a red background&#10;&#10;Description automatically generated">
            <a:extLst>
              <a:ext uri="{FF2B5EF4-FFF2-40B4-BE49-F238E27FC236}">
                <a16:creationId xmlns:a16="http://schemas.microsoft.com/office/drawing/2014/main" id="{8914F589-78A6-FA66-A8C4-0B5729105FA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537" y="1897909"/>
            <a:ext cx="2743206" cy="2057404"/>
          </a:xfrm>
          <a:prstGeom prst="rect">
            <a:avLst/>
          </a:prstGeom>
        </p:spPr>
      </p:pic>
      <p:pic>
        <p:nvPicPr>
          <p:cNvPr id="39" name="Picture 38" descr="A map of australia with blue dots&#10;&#10;Description automatically generated">
            <a:extLst>
              <a:ext uri="{FF2B5EF4-FFF2-40B4-BE49-F238E27FC236}">
                <a16:creationId xmlns:a16="http://schemas.microsoft.com/office/drawing/2014/main" id="{B2477B4A-D81F-5343-21DA-B8AA26889C9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794" y="4217410"/>
            <a:ext cx="2743206" cy="2057404"/>
          </a:xfrm>
          <a:prstGeom prst="rect">
            <a:avLst/>
          </a:prstGeom>
        </p:spPr>
      </p:pic>
      <p:pic>
        <p:nvPicPr>
          <p:cNvPr id="41" name="Picture 40" descr="A map of australia with a graph&#10;&#10;Description automatically generated">
            <a:extLst>
              <a:ext uri="{FF2B5EF4-FFF2-40B4-BE49-F238E27FC236}">
                <a16:creationId xmlns:a16="http://schemas.microsoft.com/office/drawing/2014/main" id="{52CCE3B6-D867-E50E-CDDD-3336D9DF66A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794" y="1897909"/>
            <a:ext cx="2743206" cy="205740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57EA67E-7B47-3DB1-8A79-807385F3862B}"/>
              </a:ext>
            </a:extLst>
          </p:cNvPr>
          <p:cNvSpPr txBox="1"/>
          <p:nvPr/>
        </p:nvSpPr>
        <p:spPr>
          <a:xfrm>
            <a:off x="10429725" y="6352143"/>
            <a:ext cx="1351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10"/>
              </a:rPr>
              <a:t>[</a:t>
            </a:r>
            <a:r>
              <a:rPr lang="en-AU" dirty="0" err="1">
                <a:hlinkClick r:id="rId10"/>
              </a:rPr>
              <a:t>github</a:t>
            </a:r>
            <a:r>
              <a:rPr lang="en-AU" dirty="0">
                <a:hlinkClick r:id="rId10"/>
              </a:rPr>
              <a:t> link]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D9842-7F63-16B3-0F13-E18D9C3CE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517232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354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BDA90-2935-3329-5DCF-8FD099759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11105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 multiple panels</a:t>
            </a:r>
          </a:p>
        </p:txBody>
      </p:sp>
      <p:pic>
        <p:nvPicPr>
          <p:cNvPr id="7" name="Picture 6" descr="A map of australia with red and yellow lines&#10;&#10;Description automatically generated">
            <a:extLst>
              <a:ext uri="{FF2B5EF4-FFF2-40B4-BE49-F238E27FC236}">
                <a16:creationId xmlns:a16="http://schemas.microsoft.com/office/drawing/2014/main" id="{43ED1D81-DD96-FDDF-0B02-E8A6D430A9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058" y="0"/>
            <a:ext cx="1532907" cy="408775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Content Placeholder 4" descr="A map of australia showing heatwaves&#10;&#10;Description automatically generated">
            <a:extLst>
              <a:ext uri="{FF2B5EF4-FFF2-40B4-BE49-F238E27FC236}">
                <a16:creationId xmlns:a16="http://schemas.microsoft.com/office/drawing/2014/main" id="{C5409903-0EB2-B942-670D-E20921825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361" y="4241819"/>
            <a:ext cx="2908271" cy="218120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 descr="A map of australia and mrnbc&#10;&#10;Description automatically generated">
            <a:extLst>
              <a:ext uri="{FF2B5EF4-FFF2-40B4-BE49-F238E27FC236}">
                <a16:creationId xmlns:a16="http://schemas.microsoft.com/office/drawing/2014/main" id="{C89B56A7-4E3B-BD44-1FE5-6AAA94DF6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02" y="1667726"/>
            <a:ext cx="3792797" cy="16972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 descr="A map of the earth&#10;&#10;Description automatically generated">
            <a:extLst>
              <a:ext uri="{FF2B5EF4-FFF2-40B4-BE49-F238E27FC236}">
                <a16:creationId xmlns:a16="http://schemas.microsoft.com/office/drawing/2014/main" id="{8C1CD4E4-E0DE-B533-6880-19E20665D1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43" y="3693943"/>
            <a:ext cx="3792797" cy="113784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 descr="A map of australia and the temperature of the earth&#10;&#10;Description automatically generated">
            <a:extLst>
              <a:ext uri="{FF2B5EF4-FFF2-40B4-BE49-F238E27FC236}">
                <a16:creationId xmlns:a16="http://schemas.microsoft.com/office/drawing/2014/main" id="{71FF9622-3347-3833-47C4-E771552DF27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43" y="5146118"/>
            <a:ext cx="3792797" cy="113784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5765A0-382F-94DB-DEC1-6D33B08A90A4}"/>
              </a:ext>
            </a:extLst>
          </p:cNvPr>
          <p:cNvSpPr txBox="1"/>
          <p:nvPr/>
        </p:nvSpPr>
        <p:spPr>
          <a:xfrm>
            <a:off x="10899044" y="6116145"/>
            <a:ext cx="1519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7"/>
              </a:rPr>
              <a:t>[</a:t>
            </a:r>
            <a:r>
              <a:rPr lang="en-AU" dirty="0" err="1">
                <a:hlinkClick r:id="rId7"/>
              </a:rPr>
              <a:t>github</a:t>
            </a:r>
            <a:r>
              <a:rPr lang="en-AU" dirty="0">
                <a:hlinkClick r:id="rId7"/>
              </a:rPr>
              <a:t> link]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0ABC43-4616-4479-08E8-226C39E2D1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445042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02DA84A-D8D7-F9C0-3389-6D132E95F0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210" y="131153"/>
            <a:ext cx="3105620" cy="37082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7E2DE139-60BF-B87E-C396-4571E04B56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50" y="3946333"/>
            <a:ext cx="2786881" cy="291166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5635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629FC-B039-EBE6-2325-32523F86E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Plot other regions</a:t>
            </a:r>
          </a:p>
        </p:txBody>
      </p:sp>
      <p:pic>
        <p:nvPicPr>
          <p:cNvPr id="11" name="Content Placeholder 10" descr="A map of the arctic&#10;&#10;Description automatically generated">
            <a:extLst>
              <a:ext uri="{FF2B5EF4-FFF2-40B4-BE49-F238E27FC236}">
                <a16:creationId xmlns:a16="http://schemas.microsoft.com/office/drawing/2014/main" id="{D9E3F70C-B9F1-6177-C4DB-9E316C3F1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254" y="3204855"/>
            <a:ext cx="3328214" cy="2496160"/>
          </a:xfrm>
        </p:spPr>
      </p:pic>
      <p:pic>
        <p:nvPicPr>
          <p:cNvPr id="13" name="Picture 12" descr="A map of the climate&#10;&#10;Description automatically generated">
            <a:extLst>
              <a:ext uri="{FF2B5EF4-FFF2-40B4-BE49-F238E27FC236}">
                <a16:creationId xmlns:a16="http://schemas.microsoft.com/office/drawing/2014/main" id="{1281B417-D470-FEEA-F538-45E0179B80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254" y="387386"/>
            <a:ext cx="3789546" cy="2842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8EAA23-ADCB-644B-4379-0E86A1E386AD}"/>
              </a:ext>
            </a:extLst>
          </p:cNvPr>
          <p:cNvSpPr txBox="1"/>
          <p:nvPr/>
        </p:nvSpPr>
        <p:spPr>
          <a:xfrm>
            <a:off x="10759440" y="3788903"/>
            <a:ext cx="1523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[</a:t>
            </a:r>
            <a:r>
              <a:rPr lang="en-AU" dirty="0" err="1">
                <a:hlinkClick r:id="rId4"/>
              </a:rPr>
              <a:t>github</a:t>
            </a:r>
            <a:r>
              <a:rPr lang="en-AU" dirty="0">
                <a:hlinkClick r:id="rId4"/>
              </a:rPr>
              <a:t> link]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B5A68-6A62-956C-9A66-AFFD001A1B29}"/>
              </a:ext>
            </a:extLst>
          </p:cNvPr>
          <p:cNvSpPr txBox="1"/>
          <p:nvPr/>
        </p:nvSpPr>
        <p:spPr>
          <a:xfrm>
            <a:off x="4663440" y="6178615"/>
            <a:ext cx="151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5"/>
              </a:rPr>
              <a:t>[</a:t>
            </a:r>
            <a:r>
              <a:rPr lang="en-AU" dirty="0" err="1">
                <a:hlinkClick r:id="rId5"/>
              </a:rPr>
              <a:t>github</a:t>
            </a:r>
            <a:r>
              <a:rPr lang="en-AU" dirty="0">
                <a:hlinkClick r:id="rId5"/>
              </a:rPr>
              <a:t> link]</a:t>
            </a:r>
            <a:endParaRPr lang="en-AU" dirty="0"/>
          </a:p>
        </p:txBody>
      </p:sp>
      <p:pic>
        <p:nvPicPr>
          <p:cNvPr id="19" name="Picture 18" descr="A map of australia with a temperature scale&#10;&#10;Description automatically generated">
            <a:extLst>
              <a:ext uri="{FF2B5EF4-FFF2-40B4-BE49-F238E27FC236}">
                <a16:creationId xmlns:a16="http://schemas.microsoft.com/office/drawing/2014/main" id="{CAFD1EAA-35A4-9B78-71E6-7CFE27B6BC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090" y="1235960"/>
            <a:ext cx="2552943" cy="2552943"/>
          </a:xfrm>
          <a:prstGeom prst="rect">
            <a:avLst/>
          </a:prstGeom>
        </p:spPr>
      </p:pic>
      <p:pic>
        <p:nvPicPr>
          <p:cNvPr id="21" name="Picture 20" descr="A map of australia with a temperature scale&#10;&#10;Description automatically generated">
            <a:extLst>
              <a:ext uri="{FF2B5EF4-FFF2-40B4-BE49-F238E27FC236}">
                <a16:creationId xmlns:a16="http://schemas.microsoft.com/office/drawing/2014/main" id="{FB36E5D3-CBA8-2CA1-B089-3A124AB22B4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13" y="1214507"/>
            <a:ext cx="2552943" cy="25529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E42E59-7D79-DDE1-3E5F-5531E2E5AE45}"/>
              </a:ext>
            </a:extLst>
          </p:cNvPr>
          <p:cNvSpPr txBox="1"/>
          <p:nvPr/>
        </p:nvSpPr>
        <p:spPr>
          <a:xfrm>
            <a:off x="2311915" y="3707394"/>
            <a:ext cx="142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8"/>
              </a:rPr>
              <a:t>[</a:t>
            </a:r>
            <a:r>
              <a:rPr lang="en-AU" dirty="0" err="1">
                <a:hlinkClick r:id="rId8"/>
              </a:rPr>
              <a:t>github</a:t>
            </a:r>
            <a:r>
              <a:rPr lang="en-AU" dirty="0">
                <a:hlinkClick r:id="rId8"/>
              </a:rPr>
              <a:t> link]</a:t>
            </a:r>
            <a:endParaRPr lang="en-AU" dirty="0"/>
          </a:p>
        </p:txBody>
      </p:sp>
      <p:pic>
        <p:nvPicPr>
          <p:cNvPr id="25" name="Picture 24" descr="A map of the world&#10;&#10;Description automatically generated">
            <a:extLst>
              <a:ext uri="{FF2B5EF4-FFF2-40B4-BE49-F238E27FC236}">
                <a16:creationId xmlns:a16="http://schemas.microsoft.com/office/drawing/2014/main" id="{282CA5E2-B2C1-88DB-42EE-024439CB664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18" y="4444101"/>
            <a:ext cx="6126492" cy="18288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75169-B00B-6AEC-0C11-B65A5D39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339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AD79-F58C-3A71-C96A-7B2D1772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Colours and layout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727EE5-1470-B620-6C8C-5737EBEDE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7965" y="0"/>
            <a:ext cx="3387018" cy="6082347"/>
          </a:xfrm>
        </p:spPr>
      </p:pic>
      <p:pic>
        <p:nvPicPr>
          <p:cNvPr id="6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3A3121-5DAD-3E7F-CF57-1FB886DE24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983" y="-250521"/>
            <a:ext cx="3387018" cy="7108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197B42-0A00-8795-37FD-3F0F7DC7C709}"/>
              </a:ext>
            </a:extLst>
          </p:cNvPr>
          <p:cNvSpPr txBox="1"/>
          <p:nvPr/>
        </p:nvSpPr>
        <p:spPr>
          <a:xfrm>
            <a:off x="838200" y="2055813"/>
            <a:ext cx="394481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Colours specifically chosen for climate hazards. </a:t>
            </a:r>
          </a:p>
          <a:p>
            <a:endParaRPr lang="en-GB" dirty="0">
              <a:solidFill>
                <a:srgbClr val="1F2328"/>
              </a:solidFill>
              <a:latin typeface="-apple-system"/>
            </a:endParaRPr>
          </a:p>
          <a:p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Colourscales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follow </a:t>
            </a:r>
            <a:r>
              <a:rPr lang="en-GB" b="0" i="0" u="sng" dirty="0">
                <a:effectLst/>
                <a:latin typeface="-apple-system"/>
                <a:hlinkClick r:id="rId4"/>
              </a:rPr>
              <a:t>IPCC design principles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GB" b="0" i="0" u="sng" dirty="0">
                <a:effectLst/>
                <a:latin typeface="-apple-system"/>
                <a:hlinkClick r:id="rId5"/>
              </a:rPr>
              <a:t>ACS design guide (internal BOM document)</a:t>
            </a:r>
            <a:r>
              <a:rPr lang="en-GB" b="0" i="0" u="sng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Subject matter experts gave guidance on common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colourscales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used in their field. </a:t>
            </a: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ACS has specific guidelines on figure layout and text label sizes etc.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4A714C-C5AA-B2D8-1251-30497267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387017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246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D224-B45A-1F92-70C5-79A4477E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Area Statistics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D9FBCD-BE5A-0DD5-8BFE-F5F43E733B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875971"/>
              </p:ext>
            </p:extLst>
          </p:nvPr>
        </p:nvGraphicFramePr>
        <p:xfrm>
          <a:off x="5905499" y="365125"/>
          <a:ext cx="5903497" cy="1744472"/>
        </p:xfrm>
        <a:graphic>
          <a:graphicData uri="http://schemas.openxmlformats.org/drawingml/2006/table">
            <a:tbl>
              <a:tblPr/>
              <a:tblGrid>
                <a:gridCol w="1611809">
                  <a:extLst>
                    <a:ext uri="{9D8B030D-6E8A-4147-A177-3AD203B41FA5}">
                      <a16:colId xmlns:a16="http://schemas.microsoft.com/office/drawing/2014/main" val="2530100686"/>
                    </a:ext>
                  </a:extLst>
                </a:gridCol>
                <a:gridCol w="1174874">
                  <a:extLst>
                    <a:ext uri="{9D8B030D-6E8A-4147-A177-3AD203B41FA5}">
                      <a16:colId xmlns:a16="http://schemas.microsoft.com/office/drawing/2014/main" val="579056564"/>
                    </a:ext>
                  </a:extLst>
                </a:gridCol>
                <a:gridCol w="1058357">
                  <a:extLst>
                    <a:ext uri="{9D8B030D-6E8A-4147-A177-3AD203B41FA5}">
                      <a16:colId xmlns:a16="http://schemas.microsoft.com/office/drawing/2014/main" val="920418971"/>
                    </a:ext>
                  </a:extLst>
                </a:gridCol>
                <a:gridCol w="1038938">
                  <a:extLst>
                    <a:ext uri="{9D8B030D-6E8A-4147-A177-3AD203B41FA5}">
                      <a16:colId xmlns:a16="http://schemas.microsoft.com/office/drawing/2014/main" val="1727604261"/>
                    </a:ext>
                  </a:extLst>
                </a:gridCol>
                <a:gridCol w="1019519">
                  <a:extLst>
                    <a:ext uri="{9D8B030D-6E8A-4147-A177-3AD203B41FA5}">
                      <a16:colId xmlns:a16="http://schemas.microsoft.com/office/drawing/2014/main" val="3123747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AU" sz="900" b="1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AU" sz="900" b="1" i="0" dirty="0">
                          <a:effectLst/>
                          <a:latin typeface="Arial" panose="020B0604020202020204" pitchFamily="34" charset="0"/>
                        </a:rPr>
                        <a:t>Current</a:t>
                      </a:r>
                      <a:r>
                        <a:rPr lang="en-AU" sz="9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AU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AU" sz="9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Future change relative to current</a:t>
                      </a:r>
                      <a:r>
                        <a:rPr lang="en-AU" sz="900" b="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AU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771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AU" sz="900" b="1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AU" sz="900" b="1" i="0" dirty="0">
                          <a:effectLst/>
                          <a:latin typeface="Arial" panose="020B0604020202020204" pitchFamily="34" charset="0"/>
                        </a:rPr>
                        <a:t>+1.2 °C</a:t>
                      </a:r>
                      <a:r>
                        <a:rPr lang="en-AU" sz="9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AU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AU" sz="900" b="1" i="0">
                          <a:effectLst/>
                          <a:latin typeface="Arial" panose="020B0604020202020204" pitchFamily="34" charset="0"/>
                        </a:rPr>
                        <a:t>+1.5 °C</a:t>
                      </a:r>
                      <a:r>
                        <a:rPr lang="en-AU" sz="900" b="0" i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AU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AU" sz="900" b="1" i="0">
                          <a:effectLst/>
                          <a:latin typeface="Arial" panose="020B0604020202020204" pitchFamily="34" charset="0"/>
                        </a:rPr>
                        <a:t>+2.0 °C</a:t>
                      </a:r>
                      <a:r>
                        <a:rPr lang="en-AU" sz="900" b="0" i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AU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AU" sz="900" b="1" i="0">
                          <a:effectLst/>
                          <a:latin typeface="Arial" panose="020B0604020202020204" pitchFamily="34" charset="0"/>
                        </a:rPr>
                        <a:t>+3.0 °C</a:t>
                      </a:r>
                      <a:r>
                        <a:rPr lang="en-AU" sz="900" b="0" i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AU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374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Number of severe and extreme heatwave days </a:t>
                      </a:r>
                      <a:endParaRPr lang="en-GB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75"/>
                        </a:lnSpc>
                      </a:pPr>
                      <a:r>
                        <a:rPr lang="en-AU" sz="800" b="1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  <a:p>
                      <a:pPr algn="ctr" rtl="0" fontAlgn="base">
                        <a:lnSpc>
                          <a:spcPts val="1200"/>
                        </a:lnSpc>
                      </a:pPr>
                      <a:r>
                        <a:rPr lang="en-AU" sz="1000" b="1" i="0" dirty="0">
                          <a:effectLst/>
                          <a:latin typeface="Arial" panose="020B0604020202020204" pitchFamily="34" charset="0"/>
                        </a:rPr>
                        <a:t>4 days</a:t>
                      </a:r>
                      <a:r>
                        <a:rPr lang="en-AU" sz="10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AU" b="0" i="0" dirty="0">
                        <a:effectLst/>
                      </a:endParaRPr>
                    </a:p>
                    <a:p>
                      <a:pPr algn="ctr" rtl="0" fontAlgn="base">
                        <a:lnSpc>
                          <a:spcPts val="1200"/>
                        </a:lnSpc>
                      </a:pPr>
                      <a:r>
                        <a:rPr lang="en-AU" sz="1000" b="0" i="0" dirty="0">
                          <a:effectLst/>
                          <a:latin typeface="Arial" panose="020B0604020202020204" pitchFamily="34" charset="0"/>
                        </a:rPr>
                        <a:t>[3, 5] </a:t>
                      </a:r>
                      <a:endParaRPr lang="en-AU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1" i="0">
                          <a:effectLst/>
                          <a:latin typeface="Arial" panose="020B0604020202020204" pitchFamily="34" charset="0"/>
                        </a:rPr>
                        <a:t>+2</a:t>
                      </a: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[+1, +2] </a:t>
                      </a:r>
                      <a:endParaRPr lang="en-GB" b="0" i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very high confidence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1" i="0">
                          <a:effectLst/>
                          <a:latin typeface="Arial" panose="020B0604020202020204" pitchFamily="34" charset="0"/>
                        </a:rPr>
                        <a:t>+5</a:t>
                      </a: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[+3, +7] </a:t>
                      </a:r>
                      <a:endParaRPr lang="en-GB" b="0" i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very high confidence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1" i="0">
                          <a:effectLst/>
                          <a:latin typeface="Arial" panose="020B0604020202020204" pitchFamily="34" charset="0"/>
                        </a:rPr>
                        <a:t>+14</a:t>
                      </a: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[+7, +21] </a:t>
                      </a:r>
                      <a:endParaRPr lang="en-GB" b="0" i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very high confidence 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27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Hottest day of the year (Australia-wide average)  </a:t>
                      </a:r>
                      <a:endParaRPr lang="en-GB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</a:pPr>
                      <a:r>
                        <a:rPr lang="en-AU" sz="1000" b="1" i="0" dirty="0">
                          <a:effectLst/>
                          <a:latin typeface="Arial" panose="020B0604020202020204" pitchFamily="34" charset="0"/>
                        </a:rPr>
                        <a:t>43.7 °C</a:t>
                      </a:r>
                      <a:r>
                        <a:rPr lang="en-AU" sz="10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AU" b="0" i="0" dirty="0">
                        <a:effectLst/>
                      </a:endParaRPr>
                    </a:p>
                    <a:p>
                      <a:pPr algn="ctr" rtl="0" fontAlgn="base">
                        <a:lnSpc>
                          <a:spcPts val="1200"/>
                        </a:lnSpc>
                      </a:pPr>
                      <a:r>
                        <a:rPr lang="en-AU" sz="1000" b="0" i="0" dirty="0">
                          <a:effectLst/>
                          <a:latin typeface="Arial" panose="020B0604020202020204" pitchFamily="34" charset="0"/>
                        </a:rPr>
                        <a:t>[43, 44] </a:t>
                      </a:r>
                      <a:endParaRPr lang="en-AU" b="0" i="0" dirty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AU" sz="9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AU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1" i="0">
                          <a:effectLst/>
                          <a:latin typeface="Arial" panose="020B0604020202020204" pitchFamily="34" charset="0"/>
                        </a:rPr>
                        <a:t>+0.5 °C</a:t>
                      </a: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[+0.1, +0.7] </a:t>
                      </a:r>
                      <a:endParaRPr lang="en-GB" b="0" i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1">
                          <a:effectLst/>
                          <a:latin typeface="Arial" panose="020B0604020202020204" pitchFamily="34" charset="0"/>
                        </a:rPr>
                        <a:t>very high confidence</a:t>
                      </a: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1" i="0">
                          <a:effectLst/>
                          <a:latin typeface="Arial" panose="020B0604020202020204" pitchFamily="34" charset="0"/>
                        </a:rPr>
                        <a:t>+1.1 °C</a:t>
                      </a: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[+0.7, +1.3] </a:t>
                      </a:r>
                      <a:endParaRPr lang="en-GB" b="0" i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1">
                          <a:effectLst/>
                          <a:latin typeface="Arial" panose="020B0604020202020204" pitchFamily="34" charset="0"/>
                        </a:rPr>
                        <a:t>very high confidence</a:t>
                      </a:r>
                      <a:r>
                        <a:rPr lang="en-GB" sz="900" b="0" i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1" i="0" dirty="0">
                          <a:effectLst/>
                          <a:latin typeface="Arial" panose="020B0604020202020204" pitchFamily="34" charset="0"/>
                        </a:rPr>
                        <a:t>+2.3 °C</a:t>
                      </a:r>
                      <a:r>
                        <a:rPr lang="en-GB" sz="9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GB" b="0" i="0" dirty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0" dirty="0">
                          <a:effectLst/>
                          <a:latin typeface="Arial" panose="020B0604020202020204" pitchFamily="34" charset="0"/>
                        </a:rPr>
                        <a:t>[+1.6, +2.9] </a:t>
                      </a:r>
                      <a:endParaRPr lang="en-GB" b="0" i="0" dirty="0">
                        <a:effectLst/>
                      </a:endParaRPr>
                    </a:p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n-GB" sz="900" b="0" i="1" dirty="0">
                          <a:effectLst/>
                          <a:latin typeface="Arial" panose="020B0604020202020204" pitchFamily="34" charset="0"/>
                        </a:rPr>
                        <a:t>very high confidence</a:t>
                      </a:r>
                      <a:r>
                        <a:rPr lang="en-GB" sz="9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GB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77519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9A9474-CA7B-1663-5A6D-D8DA87A3BF3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410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Summarise areas (NCRA or any custom mask)</a:t>
            </a:r>
          </a:p>
          <a:p>
            <a:r>
              <a:rPr lang="en-AU" dirty="0"/>
              <a:t>Easily compare GWLs</a:t>
            </a:r>
          </a:p>
          <a:p>
            <a:r>
              <a:rPr lang="en-AU" dirty="0"/>
              <a:t>Easily </a:t>
            </a:r>
            <a:r>
              <a:rPr lang="en-AU" dirty="0">
                <a:hlinkClick r:id="rId2"/>
              </a:rPr>
              <a:t>compare models</a:t>
            </a:r>
            <a:endParaRPr lang="en-AU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92D55E7-9FF6-0CA2-915D-E8E30E76F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8126" y="2726991"/>
            <a:ext cx="6470870" cy="37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BD1463-646C-5F3C-D14A-8AD526AEACA2}"/>
              </a:ext>
            </a:extLst>
          </p:cNvPr>
          <p:cNvSpPr txBox="1"/>
          <p:nvPr/>
        </p:nvSpPr>
        <p:spPr>
          <a:xfrm>
            <a:off x="5449886" y="6397863"/>
            <a:ext cx="6742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Heatmap visualisation developed by Jessica Bhardwaj [</a:t>
            </a:r>
            <a:r>
              <a:rPr lang="en-AU" dirty="0" err="1">
                <a:hlinkClick r:id="rId4"/>
              </a:rPr>
              <a:t>github</a:t>
            </a:r>
            <a:r>
              <a:rPr lang="en-AU" dirty="0">
                <a:hlinkClick r:id="rId4"/>
              </a:rPr>
              <a:t> link]</a:t>
            </a:r>
            <a:r>
              <a:rPr lang="en-AU" dirty="0"/>
              <a:t>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2CBEE8C-4516-04E3-ADF2-413BE1D8B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Jessica Bhardwaj</a:t>
            </a: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D224D37-133A-6D9C-85AA-8EF977DB4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Jessica Bhardwaj</a:t>
            </a: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0BD18FC-EF6E-F2E4-0FF4-AC600A3E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565358" cy="365125"/>
          </a:xfrm>
        </p:spPr>
        <p:txBody>
          <a:bodyPr/>
          <a:lstStyle/>
          <a:p>
            <a:r>
              <a:rPr lang="en-AU" dirty="0"/>
              <a:t>Gen Tolhurst - github.com/</a:t>
            </a:r>
            <a:r>
              <a:rPr lang="en-AU" dirty="0" err="1"/>
              <a:t>AusClimateService</a:t>
            </a:r>
            <a:r>
              <a:rPr lang="en-AU" dirty="0"/>
              <a:t>/</a:t>
            </a:r>
            <a:r>
              <a:rPr lang="en-AU" dirty="0" err="1"/>
              <a:t>plotting_maps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2749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CS Document" ma:contentTypeID="0x010100CE1BB7B742E026429AF6A87CEF71CFDE0100DA7B9E0E2919104BA56DD11169ABFE80" ma:contentTypeVersion="41" ma:contentTypeDescription="" ma:contentTypeScope="" ma:versionID="76b791569ce1bc617e808baff63b209d">
  <xsd:schema xmlns:xsd="http://www.w3.org/2001/XMLSchema" xmlns:xs="http://www.w3.org/2001/XMLSchema" xmlns:p="http://schemas.microsoft.com/office/2006/metadata/properties" xmlns:ns1="http://schemas.microsoft.com/sharepoint/v3" xmlns:ns2="eb18a58c-6124-46dd-ae9b-dfc41031c964" xmlns:ns3="f55f7c5e-cc26-49e7-8880-76c69da4da3b" xmlns:ns4="http://schemas.microsoft.com/sharepoint/v3/fields" targetNamespace="http://schemas.microsoft.com/office/2006/metadata/properties" ma:root="true" ma:fieldsID="b551d4b5a0403b5f7aae9e6a76ff2088" ns1:_="" ns2:_="" ns3:_="" ns4:_="">
    <xsd:import namespace="http://schemas.microsoft.com/sharepoint/v3"/>
    <xsd:import namespace="eb18a58c-6124-46dd-ae9b-dfc41031c964"/>
    <xsd:import namespace="f55f7c5e-cc26-49e7-8880-76c69da4da3b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Project"/>
                <xsd:element ref="ns2:FileClass" minOccurs="0"/>
                <xsd:element ref="ns2:Sub_x0020_Program" minOccurs="0"/>
                <xsd:element ref="ns2:FileCategory" minOccurs="0"/>
                <xsd:element ref="ns2:ACS_x0020_Group_x0020_or_x0020_Committee" minOccurs="0"/>
                <xsd:element ref="ns3:ActivityName" minOccurs="0"/>
                <xsd:element ref="ns2:Group_x0020_Tag" minOccurs="0"/>
                <xsd:element ref="ns3:FinancialYear" minOccurs="0"/>
                <xsd:element ref="ns2:N_x0020_Tags" minOccurs="0"/>
                <xsd:element ref="ns2:P0_x0020_Tags" minOccurs="0"/>
                <xsd:element ref="ns2:P1_x0020_Tags" minOccurs="0"/>
                <xsd:element ref="ns2:P2_x0020_Tags" minOccurs="0"/>
                <xsd:element ref="ns2:P3_x0020_Tags" minOccurs="0"/>
                <xsd:element ref="ns2:P4_x0020_Tag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2:TaxCatchAll" minOccurs="0"/>
                <xsd:element ref="ns3:lcf76f155ced4ddcb4097134ff3c332f" minOccurs="0"/>
                <xsd:element ref="ns2:d4f2fad8eefb4a5e807bf440816112b8" minOccurs="0"/>
                <xsd:element ref="ns1:Group" minOccurs="0"/>
                <xsd:element ref="ns3:MediaServiceObjectDetectorVersions" minOccurs="0"/>
                <xsd:element ref="ns2:TaxCatchAllLabel" minOccurs="0"/>
                <xsd:element ref="ns3:MediaServiceSearchProperties" minOccurs="0"/>
                <xsd:element ref="ns2:SiteKeyword" minOccurs="0"/>
                <xsd:element ref="ns3:MediaServiceLocation" minOccurs="0"/>
                <xsd:element ref="ns2:Activity_x0020_Name" minOccurs="0"/>
                <xsd:element ref="ns2:a954401d58fa412d90a156b09f1a71b9" minOccurs="0"/>
                <xsd:element ref="ns4:_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Group" ma:index="33" nillable="true" ma:displayName="Group Type" ma:hidden="true" ma:internalName="Group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18a58c-6124-46dd-ae9b-dfc41031c964" elementFormDefault="qualified">
    <xsd:import namespace="http://schemas.microsoft.com/office/2006/documentManagement/types"/>
    <xsd:import namespace="http://schemas.microsoft.com/office/infopath/2007/PartnerControls"/>
    <xsd:element name="Project" ma:index="1" ma:displayName="Program" ma:format="Dropdown" ma:indexed="true" ma:internalName="Project">
      <xsd:simpleType>
        <xsd:restriction base="dms:Choice">
          <xsd:enumeration value="Program 0: Information Enablement"/>
          <xsd:enumeration value="Program 1: Integration Hub"/>
          <xsd:enumeration value="Program 2: Domain Data and Intelligence"/>
          <xsd:enumeration value="Program 3: Climate and Natural Hazard Intelligence"/>
          <xsd:enumeration value="Program 4: Tactical and Decision Support"/>
          <xsd:enumeration value="ACS Office"/>
          <xsd:enumeration value="Office of GE"/>
          <xsd:enumeration value="National Climate Risk Assessment"/>
          <xsd:enumeration value="Enabling Services"/>
          <xsd:enumeration value="CARSA"/>
        </xsd:restriction>
      </xsd:simpleType>
    </xsd:element>
    <xsd:element name="FileClass" ma:index="2" nillable="true" ma:displayName="File Class" ma:format="Dropdown" ma:internalName="FileClas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enda"/>
                    <xsd:enumeration value="operating agreement"/>
                    <xsd:enumeration value="brief"/>
                    <xsd:enumeration value="charter"/>
                    <xsd:enumeration value="contract"/>
                    <xsd:enumeration value="email"/>
                    <xsd:enumeration value="invoice"/>
                    <xsd:enumeration value="media release"/>
                    <xsd:enumeration value="meeting paper"/>
                    <xsd:enumeration value="minutes"/>
                    <xsd:enumeration value="presentation"/>
                    <xsd:enumeration value="report"/>
                    <xsd:enumeration value="template"/>
                    <xsd:enumeration value="tender"/>
                    <xsd:enumeration value="statement of requirements"/>
                    <xsd:enumeration value="data file"/>
                    <xsd:enumeration value="process"/>
                    <xsd:enumeration value="procedure"/>
                    <xsd:enumeration value="policy"/>
                    <xsd:enumeration value="Guideline"/>
                  </xsd:restriction>
                </xsd:simpleType>
              </xsd:element>
            </xsd:sequence>
          </xsd:extension>
        </xsd:complexContent>
      </xsd:complexType>
    </xsd:element>
    <xsd:element name="Sub_x0020_Program" ma:index="3" nillable="true" ma:displayName="Sub Program" ma:format="Dropdown" ma:internalName="Sub_x0020_Program">
      <xsd:simpleType>
        <xsd:restriction base="dms:Choice">
          <xsd:enumeration value="Hazard Intelligence - Operational"/>
          <xsd:enumeration value="SysMEL"/>
          <xsd:enumeration value="Hazard Insurance Partnership"/>
          <xsd:enumeration value="NEMA - Operations"/>
          <xsd:enumeration value="NEMA - DSR"/>
          <xsd:enumeration value="North Queensland"/>
          <xsd:enumeration value="Royal Commission"/>
          <xsd:enumeration value="Understanding Risk"/>
          <xsd:enumeration value="ACS - Platform Development"/>
        </xsd:restriction>
      </xsd:simpleType>
    </xsd:element>
    <xsd:element name="FileCategory" ma:index="4" nillable="true" ma:displayName="File Category" ma:description="This is the domain/realm covered by the document" ma:internalName="FileCatego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inancial"/>
                    <xsd:enumeration value="Communications"/>
                    <xsd:enumeration value="FOI"/>
                    <xsd:enumeration value="Legal"/>
                    <xsd:enumeration value="Risk"/>
                    <xsd:enumeration value="Procurement"/>
                    <xsd:enumeration value="HR / Staffing"/>
                    <xsd:enumeration value="Government Relations"/>
                    <xsd:enumeration value="Capability"/>
                    <xsd:enumeration value="Program Management"/>
                    <xsd:enumeration value="Planning &amp; Strategy"/>
                    <xsd:enumeration value="Assurance Reviews"/>
                    <xsd:enumeration value="Website"/>
                    <xsd:enumeration value="Platform"/>
                    <xsd:enumeration value="Data Governance"/>
                    <xsd:enumeration value="Stakeholder engagement"/>
                    <xsd:enumeration value="Committees"/>
                  </xsd:restriction>
                </xsd:simpleType>
              </xsd:element>
            </xsd:sequence>
          </xsd:extension>
        </xsd:complexContent>
      </xsd:complexType>
    </xsd:element>
    <xsd:element name="ACS_x0020_Group_x0020_or_x0020_Committee" ma:index="6" nillable="true" ma:displayName="Committees and groups" ma:format="Dropdown" ma:internalName="ACS_x0020_Group_x0020_or_x0020_Committe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Ministerial Committee (MC)"/>
                    <xsd:enumeration value="Customer Committee (CC)"/>
                    <xsd:enumeration value="Customer Committee Working Group (CCWG)"/>
                    <xsd:enumeration value="Program Control Group (PCG)"/>
                    <xsd:enumeration value="Operational Steering Group (OSG)"/>
                    <xsd:enumeration value="Treasury"/>
                    <xsd:enumeration value="APRA"/>
                  </xsd:restriction>
                </xsd:simpleType>
              </xsd:element>
            </xsd:sequence>
          </xsd:extension>
        </xsd:complexContent>
      </xsd:complexType>
    </xsd:element>
    <xsd:element name="Group_x0020_Tag" ma:index="8" nillable="true" ma:displayName="Group Sort Tag" ma:description="Use unique values to allow grouping of documents.  The filter option for class and category does not allow this due to mulitple selection option." ma:format="Dropdown" ma:internalName="Group_x0020_Tag">
      <xsd:simpleType>
        <xsd:union memberTypes="dms:Text">
          <xsd:simpleType>
            <xsd:restriction base="dms:Choice">
              <xsd:enumeration value="Planning and correspondance"/>
              <xsd:enumeration value="Admin and logistics"/>
              <xsd:enumeration value="Briefing and presentations"/>
              <xsd:enumeration value="Report"/>
            </xsd:restriction>
          </xsd:simpleType>
        </xsd:union>
      </xsd:simpleType>
    </xsd:element>
    <xsd:element name="N_x0020_Tags" ma:index="11" nillable="true" ma:displayName="N Tags" ma:default="Enter Choice #1" ma:format="Dropdown" ma:internalName="N_x0020_Tags">
      <xsd:simpleType>
        <xsd:restriction base="dms:Choice">
          <xsd:enumeration value="Enter Choice #1"/>
          <xsd:enumeration value="Enter Choice #2"/>
          <xsd:enumeration value="Enter Choice #3"/>
        </xsd:restriction>
      </xsd:simpleType>
    </xsd:element>
    <xsd:element name="P0_x0020_Tags" ma:index="12" nillable="true" ma:displayName="P0 Tags" ma:default="Enter Choice #1" ma:format="Dropdown" ma:internalName="P0_x0020_Tags">
      <xsd:simpleType>
        <xsd:restriction base="dms:Choice">
          <xsd:enumeration value="Enter Choice #1"/>
          <xsd:enumeration value="Enter Choice #2"/>
          <xsd:enumeration value="Enter Choice #3"/>
        </xsd:restriction>
      </xsd:simpleType>
    </xsd:element>
    <xsd:element name="P1_x0020_Tags" ma:index="13" nillable="true" ma:displayName="P1 Tags" ma:default="Enter Choice #1" ma:format="Dropdown" ma:internalName="P1_x0020_Tags">
      <xsd:simpleType>
        <xsd:restriction base="dms:Choice">
          <xsd:enumeration value="Enter Choice #1"/>
          <xsd:enumeration value="Enter Choice #2"/>
          <xsd:enumeration value="Enter Choice #3"/>
        </xsd:restriction>
      </xsd:simpleType>
    </xsd:element>
    <xsd:element name="P2_x0020_Tags" ma:index="14" nillable="true" ma:displayName="P2 Tags" ma:default="Enter Choice #1" ma:format="Dropdown" ma:internalName="P2_x0020_Tags">
      <xsd:simpleType>
        <xsd:restriction base="dms:Choice">
          <xsd:enumeration value="Enter Choice #1"/>
          <xsd:enumeration value="Enter Choice #2"/>
          <xsd:enumeration value="Enter Choice #3"/>
        </xsd:restriction>
      </xsd:simpleType>
    </xsd:element>
    <xsd:element name="P3_x0020_Tags" ma:index="15" nillable="true" ma:displayName="P3 Tags" ma:description="P3.1 Hazard team tags" ma:format="Dropdown" ma:internalName="P3_x0020_Tags">
      <xsd:simpleType>
        <xsd:restriction base="dms:Choice">
          <xsd:enumeration value="Bushfires, grassfires, and air pollution"/>
          <xsd:enumeration value="Drought and changes in aridity"/>
          <xsd:enumeration value="Changes in temperatures including extremes"/>
          <xsd:enumeration value="Ocean warming and acidification"/>
          <xsd:enumeration value="Coastal and estuarine flooding"/>
          <xsd:enumeration value="Coastal erosion and shoreline change"/>
          <xsd:enumeration value="Riverine and flash flooding"/>
          <xsd:enumeration value="Convective storms including hail"/>
          <xsd:enumeration value="Extratropical storms"/>
          <xsd:enumeration value="Tropical cyclones"/>
        </xsd:restriction>
      </xsd:simpleType>
    </xsd:element>
    <xsd:element name="P4_x0020_Tags" ma:index="16" nillable="true" ma:displayName="P4 Tags" ma:default="Enter Choice #1" ma:format="Dropdown" ma:internalName="P4_x0020_Tags">
      <xsd:simpleType>
        <xsd:restriction base="dms:Choice">
          <xsd:enumeration value="Enter Choice #1"/>
          <xsd:enumeration value="Enter Choice #2"/>
          <xsd:enumeration value="Enter Choice #3"/>
        </xsd:restriction>
      </xsd:simple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9" nillable="true" ma:displayName="Taxonomy Catch All Column" ma:hidden="true" ma:list="{22d25961-3d2a-4ecb-b6c2-7175f98fd346}" ma:internalName="TaxCatchAll" ma:showField="CatchAllData" ma:web="eb18a58c-6124-46dd-ae9b-dfc41031c9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4f2fad8eefb4a5e807bf440816112b8" ma:index="32" nillable="true" ma:taxonomy="true" ma:internalName="d4f2fad8eefb4a5e807bf440816112b8" ma:taxonomyFieldName="Record_x0020_Activity" ma:displayName="Record Activity" ma:readOnly="false" ma:default="" ma:fieldId="{d4f2fad8-eefb-4a5e-807b-f440816112b8}" ma:sspId="ec9612d0-dc94-4ffe-ad7d-ed54524ecfd4" ma:termSetId="60025b31-2fd5-4cf8-8720-6c048aba23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36" nillable="true" ma:displayName="Taxonomy Catch All Column1" ma:hidden="true" ma:list="{22d25961-3d2a-4ecb-b6c2-7175f98fd346}" ma:internalName="TaxCatchAllLabel" ma:readOnly="true" ma:showField="CatchAllDataLabel" ma:web="eb18a58c-6124-46dd-ae9b-dfc41031c9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iteKeyword" ma:index="39" nillable="true" ma:displayName="Site Keyword" ma:description="Site keywords with semicolon(;) delimiter." ma:hidden="true" ma:internalName="SiteKeyword" ma:readOnly="false">
      <xsd:simpleType>
        <xsd:restriction base="dms:Text"/>
      </xsd:simpleType>
    </xsd:element>
    <xsd:element name="Activity_x0020_Name" ma:index="45" nillable="true" ma:displayName="Activity Name" ma:default="" ma:format="Dropdown" ma:internalName="Activity_x0020_Name">
      <xsd:simpleType>
        <xsd:restriction base="dms:Choice">
          <xsd:enumeration value="Program Management"/>
          <xsd:enumeration value="National Climate Risk Assessment (NCRA)"/>
          <xsd:enumeration value="National Insurance Data"/>
          <xsd:enumeration value="Built Domain Data Intelligence Strategy- Implementation"/>
          <xsd:enumeration value="Social &amp; Economic Domain Data Intelligence Strategy Implementation"/>
          <xsd:enumeration value="Hazard Stocktake"/>
          <xsd:enumeration value="Flood Inundation Tool Project"/>
          <xsd:enumeration value="Air Quality Forecast System (AQFX)"/>
          <xsd:enumeration value="Climate and Hazards Downscale Modelling"/>
          <xsd:enumeration value="Northern Queensland"/>
          <xsd:enumeration value="Relief and Recovery Operational Service"/>
          <xsd:enumeration value="National Bushfire Intelligence Capability"/>
          <xsd:enumeration value="National Operations Team"/>
          <xsd:enumeration value="Operational Support to NSR- HRWS"/>
          <xsd:enumeration value="Coastal &amp; Estuarine expert advice"/>
          <xsd:enumeration value="Platform Discovery and Design Phase work"/>
          <xsd:enumeration value="Monitoring and Evaluation System for Natural Disaster Risk"/>
          <xsd:enumeration value="Interim Platform"/>
          <xsd:enumeration value="Satellite Hazard Extents"/>
          <xsd:enumeration value="National Assessment Series"/>
          <xsd:enumeration value="Climate Tools Uplift"/>
          <xsd:enumeration value="Hazard Extents / Impact Services"/>
          <xsd:enumeration value="Royal Commission Action Plan"/>
          <xsd:enumeration value="ACS Future Platform"/>
          <xsd:enumeration value="Communication"/>
          <xsd:enumeration value="N Stage 0"/>
          <xsd:enumeration value="N Stage 1"/>
          <xsd:enumeration value="N Stage 2"/>
          <xsd:enumeration value="N Stage 1a_2b_Screening"/>
          <xsd:enumeration value="Hazard Teams"/>
          <xsd:enumeration value="Choice 2"/>
          <xsd:enumeration value="Choice 3"/>
        </xsd:restriction>
      </xsd:simpleType>
    </xsd:element>
    <xsd:element name="a954401d58fa412d90a156b09f1a71b9" ma:index="46" nillable="true" ma:taxonomy="true" ma:internalName="a954401d58fa412d90a156b09f1a71b9" ma:taxonomyFieldName="Program" ma:displayName="Program (testing do not use)" ma:default="" ma:fieldId="{a954401d-58fa-412d-90a1-56b09f1a71b9}" ma:sspId="ec9612d0-dc94-4ffe-ad7d-ed54524ecfd4" ma:termSetId="8dfe5133-dff5-4370-ad64-0198c67705c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f7c5e-cc26-49e7-8880-76c69da4da3b" elementFormDefault="qualified">
    <xsd:import namespace="http://schemas.microsoft.com/office/2006/documentManagement/types"/>
    <xsd:import namespace="http://schemas.microsoft.com/office/infopath/2007/PartnerControls"/>
    <xsd:element name="ActivityName" ma:index="7" nillable="true" ma:displayName="Activity Name" ma:format="RadioButtons" ma:internalName="ActivityName">
      <xsd:simpleType>
        <xsd:restriction base="dms:Choice">
          <xsd:enumeration value="Program Management"/>
          <xsd:enumeration value="National Climate Risk Assessment (NCRA)"/>
          <xsd:enumeration value="National Insurance Data"/>
          <xsd:enumeration value="Built Domain Data Intelligence Strategy- Implementation"/>
          <xsd:enumeration value="Social &amp; Economic Domain Data Intelligence Strategy Implementation"/>
          <xsd:enumeration value="Hazard Stocktake"/>
          <xsd:enumeration value="Flood Inundation Tool Project"/>
          <xsd:enumeration value="Air Quality Forecast System (AQFX)"/>
          <xsd:enumeration value="Climate and Hazards Downscale Modelling"/>
          <xsd:enumeration value="Northern Queensland"/>
          <xsd:enumeration value="Relief and Recovery Operational Service"/>
          <xsd:enumeration value="National Bushfire Intelligence Capability"/>
          <xsd:enumeration value="National Operations Team"/>
          <xsd:enumeration value="Operational Support to NSR- HRWS"/>
          <xsd:enumeration value="Coastal &amp; Estuarine expert advice"/>
          <xsd:enumeration value="Platform Discovery and Design Phase work"/>
          <xsd:enumeration value="Monitoring and Evaluation System for Natural Disaster Risk"/>
          <xsd:enumeration value="Interim Platform"/>
          <xsd:enumeration value="Satellite Hazard Extents"/>
          <xsd:enumeration value="National Assessment Series"/>
          <xsd:enumeration value="Climate Tools Uplift"/>
          <xsd:enumeration value="Hazard Extents / Impact Services"/>
          <xsd:enumeration value="Royal Commission Action Plan"/>
          <xsd:enumeration value="ACS Future Platform"/>
          <xsd:enumeration value="Communication"/>
          <xsd:enumeration value="N Stage 0"/>
          <xsd:enumeration value="N Stage 1"/>
          <xsd:enumeration value="N Stage 2"/>
          <xsd:enumeration value="N Stage 1a_2b_Screening"/>
          <xsd:enumeration value="Hazard Teams"/>
        </xsd:restriction>
      </xsd:simpleType>
    </xsd:element>
    <xsd:element name="FinancialYear" ma:index="10" nillable="true" ma:displayName="Financial Year" ma:default="FY24/25" ma:format="Dropdown" ma:internalName="FinancialYear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FY21/22"/>
                        <xsd:enumeration value="FY22/23"/>
                        <xsd:enumeration value="FY23/24"/>
                        <xsd:enumeration value="FY24/25"/>
                        <xsd:enumeration value="FY25/26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ServiceMetadata" ma:index="17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3" nillable="true" ma:displayName="Tags" ma:description="" ma:internalName="MediaServiceAutoTags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ec9612d0-dc94-4ffe-ad7d-ed54524ecf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4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8" nillable="true" ma:displayName="Status" ma:default="Not Started" ma:format="Dropdown" ma:indexed="true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0" ma:displayName="Content Type"/>
        <xsd:element ref="dc:title" minOccurs="0" maxOccurs="1" ma:index="9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3_x0020_Tags xmlns="eb18a58c-6124-46dd-ae9b-dfc41031c964" xsi:nil="true"/>
    <ActivityName xmlns="f55f7c5e-cc26-49e7-8880-76c69da4da3b" xsi:nil="true"/>
    <N_x0020_Tags xmlns="eb18a58c-6124-46dd-ae9b-dfc41031c964">Enter Choice #1</N_x0020_Tags>
    <Project xmlns="eb18a58c-6124-46dd-ae9b-dfc41031c964"/>
    <d4f2fad8eefb4a5e807bf440816112b8 xmlns="eb18a58c-6124-46dd-ae9b-dfc41031c964">
      <Terms xmlns="http://schemas.microsoft.com/office/infopath/2007/PartnerControls"/>
    </d4f2fad8eefb4a5e807bf440816112b8>
    <TaxCatchAll xmlns="eb18a58c-6124-46dd-ae9b-dfc41031c964"/>
    <ACS_x0020_Group_x0020_or_x0020_Committee xmlns="eb18a58c-6124-46dd-ae9b-dfc41031c964"/>
    <P2_x0020_Tags xmlns="eb18a58c-6124-46dd-ae9b-dfc41031c964">Enter Choice #1</P2_x0020_Tags>
    <Activity_x0020_Name xmlns="eb18a58c-6124-46dd-ae9b-dfc41031c964" xsi:nil="true"/>
    <_Status xmlns="http://schemas.microsoft.com/sharepoint/v3/fields">Not Started</_Status>
    <FileClass xmlns="eb18a58c-6124-46dd-ae9b-dfc41031c964"/>
    <lcf76f155ced4ddcb4097134ff3c332f xmlns="f55f7c5e-cc26-49e7-8880-76c69da4da3b">
      <Terms xmlns="http://schemas.microsoft.com/office/infopath/2007/PartnerControls"/>
    </lcf76f155ced4ddcb4097134ff3c332f>
    <SiteKeyword xmlns="eb18a58c-6124-46dd-ae9b-dfc41031c964" xsi:nil="true"/>
    <FileCategory xmlns="eb18a58c-6124-46dd-ae9b-dfc41031c964"/>
    <P1_x0020_Tags xmlns="eb18a58c-6124-46dd-ae9b-dfc41031c964">Enter Choice #1</P1_x0020_Tags>
    <P4_x0020_Tags xmlns="eb18a58c-6124-46dd-ae9b-dfc41031c964">Enter Choice #1</P4_x0020_Tags>
    <Group xmlns="http://schemas.microsoft.com/sharepoint/v3" xsi:nil="true"/>
    <a954401d58fa412d90a156b09f1a71b9 xmlns="eb18a58c-6124-46dd-ae9b-dfc41031c964">
      <Terms xmlns="http://schemas.microsoft.com/office/infopath/2007/PartnerControls"/>
    </a954401d58fa412d90a156b09f1a71b9>
    <Group_x0020_Tag xmlns="eb18a58c-6124-46dd-ae9b-dfc41031c964" xsi:nil="true"/>
    <P0_x0020_Tags xmlns="eb18a58c-6124-46dd-ae9b-dfc41031c964">Enter Choice #1</P0_x0020_Tags>
    <Sub_x0020_Program xmlns="eb18a58c-6124-46dd-ae9b-dfc41031c964" xsi:nil="true"/>
    <FinancialYear xmlns="f55f7c5e-cc26-49e7-8880-76c69da4da3b">
      <Value>FY24/25</Value>
    </FinancialYear>
  </documentManagement>
</p:properties>
</file>

<file path=customXml/itemProps1.xml><?xml version="1.0" encoding="utf-8"?>
<ds:datastoreItem xmlns:ds="http://schemas.openxmlformats.org/officeDocument/2006/customXml" ds:itemID="{10FE47CE-7BDF-497C-8C6B-180B9B6E3A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b18a58c-6124-46dd-ae9b-dfc41031c964"/>
    <ds:schemaRef ds:uri="f55f7c5e-cc26-49e7-8880-76c69da4da3b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048BB0-3E92-4BBB-B621-DB9D46C352D1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C60E4E1E-3B71-4FE8-9155-63B4DE39240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0AA1D7F-FC1B-4F0C-9082-5BBCB63F379E}">
  <ds:schemaRefs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microsoft.com/sharepoint/v3"/>
    <ds:schemaRef ds:uri="eb18a58c-6124-46dd-ae9b-dfc41031c964"/>
    <ds:schemaRef ds:uri="http://schemas.microsoft.com/office/2006/documentManagement/types"/>
    <ds:schemaRef ds:uri="http://schemas.microsoft.com/sharepoint/v3/fields"/>
    <ds:schemaRef ds:uri="http://schemas.microsoft.com/office/2006/metadata/properties"/>
    <ds:schemaRef ds:uri="http://schemas.openxmlformats.org/package/2006/metadata/core-properties"/>
    <ds:schemaRef ds:uri="f55f7c5e-cc26-49e7-8880-76c69da4da3b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1532</TotalTime>
  <Words>917</Words>
  <Application>Microsoft Office PowerPoint</Application>
  <PresentationFormat>Widescreen</PresentationFormat>
  <Paragraphs>156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Aptos</vt:lpstr>
      <vt:lpstr>Aptos Display</vt:lpstr>
      <vt:lpstr>Arial</vt:lpstr>
      <vt:lpstr>Calibri</vt:lpstr>
      <vt:lpstr>inherit</vt:lpstr>
      <vt:lpstr>Segoe UI</vt:lpstr>
      <vt:lpstr>Office Theme</vt:lpstr>
      <vt:lpstr>ACS hazard maps and stats</vt:lpstr>
      <vt:lpstr>Achievements/ outcomes</vt:lpstr>
      <vt:lpstr>Outputs delivered</vt:lpstr>
      <vt:lpstr>Tools</vt:lpstr>
      <vt:lpstr>Consistently plot many hazards</vt:lpstr>
      <vt:lpstr>Plot multiple panels</vt:lpstr>
      <vt:lpstr>Plot other regions</vt:lpstr>
      <vt:lpstr>Colours and layout</vt:lpstr>
      <vt:lpstr>Area Statistics</vt:lpstr>
      <vt:lpstr>Area Statistics </vt:lpstr>
      <vt:lpstr>Stats for categorical data</vt:lpstr>
      <vt:lpstr>Time series for any region</vt:lpstr>
      <vt:lpstr>Multidimensional area stats</vt:lpstr>
      <vt:lpstr>Recent improvements</vt:lpstr>
      <vt:lpstr>More to do</vt:lpstr>
      <vt:lpstr>Where to find more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 Tolhurst</dc:creator>
  <cp:lastModifiedBy>Gen Tolhurst</cp:lastModifiedBy>
  <cp:revision>5</cp:revision>
  <dcterms:created xsi:type="dcterms:W3CDTF">2025-01-10T00:30:41Z</dcterms:created>
  <dcterms:modified xsi:type="dcterms:W3CDTF">2025-01-14T00:46:15Z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5edad5e-85c4-4d99-839f-4db88ccef5c5_Enabled">
    <vt:lpwstr>true</vt:lpwstr>
  </property>
  <property fmtid="{D5CDD505-2E9C-101B-9397-08002B2CF9AE}" pid="3" name="MSIP_Label_55edad5e-85c4-4d99-839f-4db88ccef5c5_SetDate">
    <vt:lpwstr>2025-01-10T06:33:00Z</vt:lpwstr>
  </property>
  <property fmtid="{D5CDD505-2E9C-101B-9397-08002B2CF9AE}" pid="4" name="MSIP_Label_55edad5e-85c4-4d99-839f-4db88ccef5c5_Method">
    <vt:lpwstr>Standard</vt:lpwstr>
  </property>
  <property fmtid="{D5CDD505-2E9C-101B-9397-08002B2CF9AE}" pid="5" name="MSIP_Label_55edad5e-85c4-4d99-839f-4db88ccef5c5_Name">
    <vt:lpwstr>PSPF Official</vt:lpwstr>
  </property>
  <property fmtid="{D5CDD505-2E9C-101B-9397-08002B2CF9AE}" pid="6" name="MSIP_Label_55edad5e-85c4-4d99-839f-4db88ccef5c5_SiteId">
    <vt:lpwstr>d1ad7db5-97dd-4f2b-816e-50d663b7bb94</vt:lpwstr>
  </property>
  <property fmtid="{D5CDD505-2E9C-101B-9397-08002B2CF9AE}" pid="7" name="MSIP_Label_55edad5e-85c4-4d99-839f-4db88ccef5c5_ActionId">
    <vt:lpwstr>c3d9775e-cdd0-4846-af91-54276d74ab16</vt:lpwstr>
  </property>
  <property fmtid="{D5CDD505-2E9C-101B-9397-08002B2CF9AE}" pid="8" name="MSIP_Label_55edad5e-85c4-4d99-839f-4db88ccef5c5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OFFICIAL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OFFICIAL</vt:lpwstr>
  </property>
  <property fmtid="{D5CDD505-2E9C-101B-9397-08002B2CF9AE}" pid="13" name="ContentTypeId">
    <vt:lpwstr>0x010100CE1BB7B742E026429AF6A87CEF71CFDE0100DA7B9E0E2919104BA56DD11169ABFE80</vt:lpwstr>
  </property>
</Properties>
</file>